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8" r:id="rId2"/>
    <p:sldId id="414" r:id="rId3"/>
    <p:sldId id="412" r:id="rId4"/>
    <p:sldId id="413" r:id="rId5"/>
    <p:sldId id="399" r:id="rId6"/>
    <p:sldId id="400" r:id="rId7"/>
    <p:sldId id="371" r:id="rId8"/>
    <p:sldId id="440" r:id="rId9"/>
    <p:sldId id="403" r:id="rId10"/>
    <p:sldId id="401" r:id="rId11"/>
    <p:sldId id="398" r:id="rId12"/>
    <p:sldId id="396" r:id="rId13"/>
    <p:sldId id="444" r:id="rId14"/>
    <p:sldId id="445" r:id="rId15"/>
    <p:sldId id="405" r:id="rId16"/>
    <p:sldId id="326" r:id="rId17"/>
    <p:sldId id="328" r:id="rId18"/>
    <p:sldId id="329" r:id="rId19"/>
    <p:sldId id="443" r:id="rId20"/>
    <p:sldId id="391" r:id="rId21"/>
    <p:sldId id="323" r:id="rId22"/>
    <p:sldId id="370" r:id="rId23"/>
    <p:sldId id="456" r:id="rId24"/>
    <p:sldId id="454" r:id="rId25"/>
    <p:sldId id="455" r:id="rId26"/>
    <p:sldId id="447" r:id="rId27"/>
    <p:sldId id="448" r:id="rId28"/>
    <p:sldId id="449" r:id="rId29"/>
    <p:sldId id="450" r:id="rId30"/>
    <p:sldId id="451" r:id="rId31"/>
    <p:sldId id="453" r:id="rId32"/>
    <p:sldId id="431" r:id="rId33"/>
    <p:sldId id="406" r:id="rId34"/>
    <p:sldId id="432" r:id="rId35"/>
    <p:sldId id="408" r:id="rId36"/>
    <p:sldId id="433" r:id="rId37"/>
    <p:sldId id="427" r:id="rId38"/>
    <p:sldId id="428" r:id="rId39"/>
    <p:sldId id="407" r:id="rId40"/>
    <p:sldId id="434" r:id="rId41"/>
    <p:sldId id="446" r:id="rId42"/>
    <p:sldId id="417" r:id="rId43"/>
    <p:sldId id="419" r:id="rId44"/>
    <p:sldId id="420" r:id="rId45"/>
    <p:sldId id="421" r:id="rId46"/>
    <p:sldId id="422" r:id="rId47"/>
    <p:sldId id="423" r:id="rId48"/>
    <p:sldId id="424" r:id="rId49"/>
    <p:sldId id="426" r:id="rId50"/>
    <p:sldId id="425" r:id="rId51"/>
    <p:sldId id="430" r:id="rId52"/>
    <p:sldId id="437" r:id="rId53"/>
    <p:sldId id="441" r:id="rId54"/>
    <p:sldId id="435" r:id="rId55"/>
    <p:sldId id="362" r:id="rId56"/>
    <p:sldId id="363" r:id="rId57"/>
    <p:sldId id="364" r:id="rId58"/>
    <p:sldId id="365" r:id="rId59"/>
    <p:sldId id="366" r:id="rId60"/>
    <p:sldId id="384" r:id="rId61"/>
    <p:sldId id="385" r:id="rId62"/>
    <p:sldId id="386" r:id="rId63"/>
    <p:sldId id="387" r:id="rId64"/>
    <p:sldId id="415" r:id="rId65"/>
    <p:sldId id="376" r:id="rId66"/>
    <p:sldId id="375" r:id="rId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86725" autoAdjust="0"/>
  </p:normalViewPr>
  <p:slideViewPr>
    <p:cSldViewPr snapToGrid="0">
      <p:cViewPr varScale="1">
        <p:scale>
          <a:sx n="99" d="100"/>
          <a:sy n="99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A8839-6A7F-4D9D-B702-C0595F8EB949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F8AE8B-9C72-4D72-B876-EDF4C537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have a few introductions before we get started. Gina Brien will be the new chair for KASH and will be helping</a:t>
            </a:r>
            <a:r>
              <a:rPr lang="en-US" baseline="0" dirty="0" smtClean="0"/>
              <a:t> with the facilitation of this breakout session. (Gina introduced)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8BC64-F2AB-4E14-9500-6408354C6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03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DON’T</a:t>
            </a:r>
            <a:r>
              <a:rPr lang="en-US" baseline="0" dirty="0" smtClean="0"/>
              <a:t> MOVE ANYTHING ON THIS SLIDE!!!!! – it is a combination of images and text boxes, not one cohesive unit.  It will not move around easily.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C54CC-D0A9-48AC-8AFA-55D7D03F3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6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AE8B-9C72-4D72-B876-EDF4C537509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8AE8B-9C72-4D72-B876-EDF4C537509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6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798F-6809-41A9-9863-A99BD971485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0AAE-90E1-44FD-97A4-F5B3A0C1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fs.ky.gov/agencies/dph/dpqi/cdpb/Pages/heartdiseasestroke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fs.ky.gov/agencies/dph/dpqi/cdpb/Pages/heartdiseasestroke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products/databriefs/db395.htm#section_4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hfs.ky.gov/agencies/dph/dpqi/cdpb/Pages/heartdiseasestroke.asp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onitaa.bobo@ky.gov" TargetMode="External"/><Relationship Id="rId7" Type="http://schemas.openxmlformats.org/officeDocument/2006/relationships/hyperlink" Target="mailto:sheryl.meador@ky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en.walker@ky.gov" TargetMode="External"/><Relationship Id="rId5" Type="http://schemas.openxmlformats.org/officeDocument/2006/relationships/hyperlink" Target="mailto:david.davis2@ky.gov" TargetMode="External"/><Relationship Id="rId4" Type="http://schemas.openxmlformats.org/officeDocument/2006/relationships/hyperlink" Target="mailto:lonna.boisseau@ky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203" y="2585995"/>
            <a:ext cx="9144000" cy="173736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Kentucky Heart Disease and Stroke Prevention Task Force</a:t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/>
              <a:t>Heart Systems of Care</a:t>
            </a:r>
            <a:br>
              <a:rPr lang="en-US" sz="3200" dirty="0" smtClean="0"/>
            </a:br>
            <a:r>
              <a:rPr lang="en-US" sz="3200" dirty="0" smtClean="0"/>
              <a:t>Breakout Session</a:t>
            </a:r>
            <a:br>
              <a:rPr lang="en-US" sz="3200" dirty="0" smtClean="0"/>
            </a:br>
            <a:r>
              <a:rPr lang="en-US" sz="3200" dirty="0" smtClean="0"/>
              <a:t>May 26, 2021</a:t>
            </a:r>
            <a:br>
              <a:rPr lang="en-US" sz="32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599" y="5530792"/>
            <a:ext cx="9317206" cy="1006867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Chair: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Nathan Kusterer, MD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Co-Chairs: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Lindsay Lewis, BSN, RN and Megan Switzer, MSN, APRN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30" y="4000500"/>
            <a:ext cx="1543545" cy="13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77191"/>
            <a:ext cx="11403330" cy="162306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+mn-lt"/>
              </a:rPr>
              <a:t>Mission</a:t>
            </a:r>
            <a:br>
              <a:rPr lang="en-US" sz="4000" b="1" dirty="0" smtClean="0">
                <a:latin typeface="+mn-lt"/>
              </a:rPr>
            </a:br>
            <a:r>
              <a:rPr lang="en-US" sz="3200" dirty="0" smtClean="0"/>
              <a:t>Improved </a:t>
            </a:r>
            <a:r>
              <a:rPr lang="en-US" sz="3200" dirty="0"/>
              <a:t>cardiovascular and cerebrovascular health for all Kentuckians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514"/>
          <a:stretch/>
        </p:blipFill>
        <p:spPr>
          <a:xfrm>
            <a:off x="388620" y="1688770"/>
            <a:ext cx="11696700" cy="4944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" y="1817370"/>
            <a:ext cx="450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Overarching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7940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KHDSP Task Force Structure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85" y="1383030"/>
            <a:ext cx="10854690" cy="44396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Chairs</a:t>
            </a:r>
          </a:p>
          <a:p>
            <a:pPr lvl="1"/>
            <a:r>
              <a:rPr lang="en-US" sz="1800" dirty="0" smtClean="0"/>
              <a:t>Dr. Kerri </a:t>
            </a:r>
            <a:r>
              <a:rPr lang="en-US" sz="1800" dirty="0" err="1" smtClean="0"/>
              <a:t>Remmel</a:t>
            </a:r>
            <a:r>
              <a:rPr lang="en-US" sz="1800" dirty="0" smtClean="0"/>
              <a:t>, MD, </a:t>
            </a:r>
            <a:r>
              <a:rPr lang="en-US" sz="1600" dirty="0" smtClean="0"/>
              <a:t>University of Louisville, Neurology</a:t>
            </a:r>
          </a:p>
          <a:p>
            <a:pPr lvl="1"/>
            <a:r>
              <a:rPr lang="en-US" sz="1800" dirty="0" smtClean="0"/>
              <a:t>Dr. Nathan Kusterer, MD, </a:t>
            </a:r>
            <a:r>
              <a:rPr lang="en-US" sz="1600" dirty="0" smtClean="0"/>
              <a:t>Baptist Health Lexington, Cardiology</a:t>
            </a:r>
          </a:p>
          <a:p>
            <a:r>
              <a:rPr lang="en-US" sz="2400" dirty="0" smtClean="0"/>
              <a:t>Steering Committee - the governing structure of the Task Force is comprised of</a:t>
            </a:r>
          </a:p>
          <a:p>
            <a:pPr lvl="1"/>
            <a:r>
              <a:rPr lang="en-US" sz="1800" dirty="0" smtClean="0"/>
              <a:t>Task Force Committee Chairs </a:t>
            </a:r>
          </a:p>
          <a:p>
            <a:pPr lvl="1"/>
            <a:r>
              <a:rPr lang="en-US" sz="1800" dirty="0" smtClean="0"/>
              <a:t>Representatives from HDSP Program </a:t>
            </a:r>
          </a:p>
          <a:p>
            <a:pPr lvl="1"/>
            <a:r>
              <a:rPr lang="en-US" sz="1800" dirty="0" smtClean="0"/>
              <a:t>Representatives from AHA and AHSA </a:t>
            </a:r>
          </a:p>
          <a:p>
            <a:pPr lvl="1"/>
            <a:r>
              <a:rPr lang="en-US" sz="1800" dirty="0" smtClean="0"/>
              <a:t>Representatives from Kentucky EMS or EMS liaison</a:t>
            </a:r>
          </a:p>
          <a:p>
            <a:r>
              <a:rPr lang="en-US" sz="2400" dirty="0" smtClean="0"/>
              <a:t>Committees- meet at least twice a year during biannual KHDSP Task Force meeting</a:t>
            </a:r>
          </a:p>
          <a:p>
            <a:pPr lvl="1"/>
            <a:r>
              <a:rPr lang="en-US" sz="1800" dirty="0" smtClean="0"/>
              <a:t>Advocacy</a:t>
            </a:r>
          </a:p>
          <a:p>
            <a:pPr lvl="1"/>
            <a:r>
              <a:rPr lang="en-US" sz="1800" dirty="0" smtClean="0"/>
              <a:t>Kentucky Against Stroke and Heart Disease (KASH)</a:t>
            </a:r>
          </a:p>
          <a:p>
            <a:pPr lvl="1"/>
            <a:r>
              <a:rPr lang="en-US" sz="1800" dirty="0" smtClean="0"/>
              <a:t>Heart Systems of Care</a:t>
            </a:r>
          </a:p>
          <a:p>
            <a:pPr lvl="1"/>
            <a:r>
              <a:rPr lang="en-US" sz="1800" dirty="0" smtClean="0"/>
              <a:t>Stroke Encounter Quality Improvement Project (SEQIP)</a:t>
            </a:r>
          </a:p>
        </p:txBody>
      </p:sp>
    </p:spTree>
    <p:extLst>
      <p:ext uri="{BB962C8B-B14F-4D97-AF65-F5344CB8AC3E}">
        <p14:creationId xmlns:p14="http://schemas.microsoft.com/office/powerpoint/2010/main" val="8037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Heart Systems of Care</a:t>
            </a:r>
            <a:endParaRPr lang="en-US" sz="4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97" t="19580" r="10103" b="56009"/>
          <a:stretch/>
        </p:blipFill>
        <p:spPr>
          <a:xfrm>
            <a:off x="262890" y="1690688"/>
            <a:ext cx="5669280" cy="2509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/>
          <a:srcRect l="3140" t="61194" r="8518" b="10261"/>
          <a:stretch/>
        </p:blipFill>
        <p:spPr>
          <a:xfrm>
            <a:off x="5932170" y="1690688"/>
            <a:ext cx="5836920" cy="28615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3140" t="45559" r="8518" b="38388"/>
          <a:stretch/>
        </p:blipFill>
        <p:spPr>
          <a:xfrm>
            <a:off x="259080" y="4199891"/>
            <a:ext cx="5673090" cy="16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2" y="228966"/>
            <a:ext cx="9172575" cy="6419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1658">
            <a:off x="79209" y="928103"/>
            <a:ext cx="37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Last Meeting Dec 4, 2019 (PRE-COVID)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388"/>
          <a:stretch/>
        </p:blipFill>
        <p:spPr>
          <a:xfrm>
            <a:off x="636269" y="1062375"/>
            <a:ext cx="10645142" cy="5429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51658">
            <a:off x="79209" y="928103"/>
            <a:ext cx="37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Last Meeting Dec 4, 2019 (PRE-COVID)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67" y="526762"/>
            <a:ext cx="4925958" cy="6331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88345"/>
            <a:ext cx="4487520" cy="5860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020" y="161474"/>
            <a:ext cx="6107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Strategic Map and Plan: 2020-2023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167"/>
          <a:stretch/>
        </p:blipFill>
        <p:spPr>
          <a:xfrm>
            <a:off x="645440" y="966577"/>
            <a:ext cx="10795101" cy="57855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22086" y="4860753"/>
            <a:ext cx="2841807" cy="19972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313" y="171450"/>
            <a:ext cx="6032807" cy="12066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Kentucky Heart Disease and Stroke Prevention Task Force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Strategic Map and Plan: 2020-2023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5872071" y="3679115"/>
            <a:ext cx="0" cy="247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72753" y="3222357"/>
            <a:ext cx="0" cy="247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76404" y="2356993"/>
            <a:ext cx="7684570" cy="3177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</a:rPr>
              <a:t>Cultivate and expand collaboration and partnerships to enhance community-clinical linkages.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6404" y="3372830"/>
            <a:ext cx="7684570" cy="3195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Expand data information exchange and quality improvement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6404" y="3842689"/>
            <a:ext cx="7684570" cy="3205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process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outcome evaluation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46" y="196547"/>
            <a:ext cx="1806840" cy="1151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8" y="196547"/>
            <a:ext cx="1559709" cy="1338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76442" y="1304681"/>
            <a:ext cx="276339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Improve Cerebrovascular and Cardiovascular Health for All Kentuckians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9392" y="196547"/>
            <a:ext cx="390838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Utilization of Evidence-Based Integrated Cerebrovascular and Cardiovascular Health Delivery Systems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0759" y="4310556"/>
            <a:ext cx="2134758" cy="107721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8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4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Maintain statewide cerebrovascular and cardiovascular </a:t>
            </a:r>
          </a:p>
          <a:p>
            <a:pPr algn="ctr"/>
            <a:r>
              <a:rPr lang="en-US" sz="1600" dirty="0" smtClean="0"/>
              <a:t>systems of care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6671" y="5732063"/>
            <a:ext cx="303598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Maintain and continue to improve statewide </a:t>
            </a:r>
          </a:p>
          <a:p>
            <a:pPr algn="ctr"/>
            <a:r>
              <a:rPr lang="en-US" sz="1600" b="1" dirty="0" smtClean="0"/>
              <a:t>CEREBROVASCULAR </a:t>
            </a:r>
          </a:p>
          <a:p>
            <a:pPr algn="ctr"/>
            <a:r>
              <a:rPr lang="en-US" sz="1600" dirty="0" smtClean="0"/>
              <a:t>systems of care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9800" y="5705558"/>
            <a:ext cx="3039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Update and continue to improve statewide </a:t>
            </a:r>
          </a:p>
          <a:p>
            <a:pPr algn="ctr"/>
            <a:r>
              <a:rPr lang="en-US" sz="1600" b="1" dirty="0" smtClean="0"/>
              <a:t>CARDIOVASCULAR </a:t>
            </a:r>
          </a:p>
          <a:p>
            <a:pPr algn="ctr"/>
            <a:r>
              <a:rPr lang="en-US" sz="1600" dirty="0" smtClean="0"/>
              <a:t>systems of care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76442" y="5033254"/>
            <a:ext cx="291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3133" y="6413500"/>
            <a:ext cx="42672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7041" y="6405375"/>
            <a:ext cx="42672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857461" y="2344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2"/>
          </p:cNvCxnSpPr>
          <p:nvPr/>
        </p:nvCxnSpPr>
        <p:spPr>
          <a:xfrm>
            <a:off x="5858139" y="2135678"/>
            <a:ext cx="0" cy="247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2"/>
            <a:endCxn id="14" idx="0"/>
          </p:cNvCxnSpPr>
          <p:nvPr/>
        </p:nvCxnSpPr>
        <p:spPr>
          <a:xfrm flipH="1">
            <a:off x="5858139" y="1027544"/>
            <a:ext cx="5447" cy="2771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2"/>
          </p:cNvCxnSpPr>
          <p:nvPr/>
        </p:nvCxnSpPr>
        <p:spPr>
          <a:xfrm flipH="1">
            <a:off x="3805734" y="5387774"/>
            <a:ext cx="2052404" cy="344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2"/>
            <a:endCxn id="18" idx="0"/>
          </p:cNvCxnSpPr>
          <p:nvPr/>
        </p:nvCxnSpPr>
        <p:spPr>
          <a:xfrm>
            <a:off x="5858138" y="5387774"/>
            <a:ext cx="2071162" cy="317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64767" y="2672392"/>
            <a:ext cx="0" cy="247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76404" y="2865092"/>
            <a:ext cx="7684570" cy="329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Target </a:t>
            </a:r>
            <a:r>
              <a:rPr lang="en-US" sz="1400" dirty="0">
                <a:solidFill>
                  <a:prstClr val="black"/>
                </a:solidFill>
              </a:rPr>
              <a:t>health care systems and providers, worksites, schools, communities, and disparate populations.</a:t>
            </a:r>
          </a:p>
          <a:p>
            <a:pPr lvl="0" algn="ctr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06945" y="2010103"/>
            <a:ext cx="3932237" cy="3811588"/>
          </a:xfrm>
        </p:spPr>
        <p:txBody>
          <a:bodyPr/>
          <a:lstStyle/>
          <a:p>
            <a:r>
              <a:rPr lang="en-US" sz="59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How do we do that</a:t>
            </a:r>
            <a:r>
              <a:rPr lang="en-US" sz="59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?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40" y="505601"/>
            <a:ext cx="4487520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One Community Agreement Component of the Applica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" y="1817371"/>
            <a:ext cx="11376492" cy="42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0"/>
            <a:ext cx="10515600" cy="1325563"/>
          </a:xfrm>
        </p:spPr>
        <p:txBody>
          <a:bodyPr/>
          <a:lstStyle/>
          <a:p>
            <a:r>
              <a:rPr lang="en-US" dirty="0" smtClean="0"/>
              <a:t>Risk Factors:  KY and 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21" y="1253447"/>
            <a:ext cx="8453229" cy="457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9" y="6150276"/>
            <a:ext cx="5306753" cy="55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79" y="1559874"/>
            <a:ext cx="3129895" cy="372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221" y="3493678"/>
            <a:ext cx="1489710" cy="12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178" y="303342"/>
            <a:ext cx="9741243" cy="1325563"/>
          </a:xfrm>
        </p:spPr>
        <p:txBody>
          <a:bodyPr/>
          <a:lstStyle/>
          <a:p>
            <a:r>
              <a:rPr lang="en-US" dirty="0" smtClean="0"/>
              <a:t>Objective:  Update and Continue to Improve CV Systems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178" y="1924480"/>
            <a:ext cx="9973962" cy="4105618"/>
          </a:xfrm>
          <a:solidFill>
            <a:schemeClr val="bg1">
              <a:lumMod val="85000"/>
              <a:alpha val="64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Strategies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Identify and improve current heart systems of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Engage receiving hospitals to work with its referral base to improve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Continue collaboration among healthcare systems and public health to standardize messaging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Continue to engage EMS in heart systems of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0"/>
            <a:ext cx="1626870" cy="67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0077"/>
          <a:stretch/>
        </p:blipFill>
        <p:spPr>
          <a:xfrm>
            <a:off x="1179886" y="157425"/>
            <a:ext cx="10021514" cy="65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9363"/>
          <a:stretch/>
        </p:blipFill>
        <p:spPr>
          <a:xfrm>
            <a:off x="305543" y="111500"/>
            <a:ext cx="7886979" cy="1113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15"/>
          <a:stretch/>
        </p:blipFill>
        <p:spPr>
          <a:xfrm>
            <a:off x="3281568" y="0"/>
            <a:ext cx="5817872" cy="674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272" y="1905803"/>
            <a:ext cx="181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KBEMS Approved</a:t>
            </a:r>
            <a:endParaRPr lang="en-US" dirty="0"/>
          </a:p>
        </p:txBody>
      </p:sp>
      <p:pic>
        <p:nvPicPr>
          <p:cNvPr id="5" name="Picture 4" descr="Portable Antiquity Collecting and Heritage Issues: The PA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" y="2275135"/>
            <a:ext cx="1682912" cy="12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525" y="2754630"/>
            <a:ext cx="4944543" cy="1603914"/>
            <a:chOff x="1136217" y="2900298"/>
            <a:chExt cx="8217298" cy="22469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60076" r="52705"/>
            <a:stretch/>
          </p:blipFill>
          <p:spPr>
            <a:xfrm>
              <a:off x="1136217" y="3113628"/>
              <a:ext cx="3886340" cy="20335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93868"/>
            <a:stretch/>
          </p:blipFill>
          <p:spPr>
            <a:xfrm>
              <a:off x="1136217" y="2900298"/>
              <a:ext cx="8217298" cy="312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5" y="124493"/>
            <a:ext cx="10515600" cy="1325563"/>
          </a:xfrm>
        </p:spPr>
        <p:txBody>
          <a:bodyPr/>
          <a:lstStyle/>
          <a:p>
            <a:r>
              <a:rPr lang="en-US" dirty="0" smtClean="0"/>
              <a:t>STEMI Accelerator-2 Regions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584" b="9044"/>
          <a:stretch/>
        </p:blipFill>
        <p:spPr>
          <a:xfrm>
            <a:off x="3293644" y="1082842"/>
            <a:ext cx="8261686" cy="5342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4" y="6424863"/>
            <a:ext cx="3028950" cy="32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519" y="4733862"/>
            <a:ext cx="2528277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STEMI protocol was approved and used in STEMI Accelerator II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637" y="1840599"/>
            <a:ext cx="252827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Participating hospitals in STEMI Accelerator II</a:t>
            </a:r>
          </a:p>
        </p:txBody>
      </p:sp>
    </p:spTree>
    <p:extLst>
      <p:ext uri="{BB962C8B-B14F-4D97-AF65-F5344CB8AC3E}">
        <p14:creationId xmlns:p14="http://schemas.microsoft.com/office/powerpoint/2010/main" val="40211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726"/>
            <a:ext cx="4696326" cy="626845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STEMI Accelerator 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11"/>
          <a:stretch/>
        </p:blipFill>
        <p:spPr>
          <a:xfrm>
            <a:off x="6077186" y="156243"/>
            <a:ext cx="5276614" cy="6701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51" y="6545179"/>
            <a:ext cx="3028950" cy="3238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40462" y="3917091"/>
            <a:ext cx="10260241" cy="222627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/>
                </a:solidFill>
              </a:rPr>
              <a:t>“…The most important finding of this study is that coordinated care between EMS and hospitals on the regional level led to statistically significant reductions in treatment times”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3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STEMI Accelerator II Results:  FMC to Cath Lab Activation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11" y="2069432"/>
            <a:ext cx="7611978" cy="4379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6" y="6503820"/>
            <a:ext cx="30289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50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0" y="171450"/>
            <a:ext cx="4661870" cy="649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20" y="0"/>
            <a:ext cx="6991350" cy="116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674" y="1564151"/>
            <a:ext cx="2528277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was approved and used in STEMI Accelerator II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09" y="518703"/>
            <a:ext cx="9639302" cy="53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70"/>
          <a:stretch/>
        </p:blipFill>
        <p:spPr>
          <a:xfrm>
            <a:off x="611297" y="239395"/>
            <a:ext cx="10969406" cy="59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07" y="662940"/>
            <a:ext cx="10445326" cy="1668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7" y="2509866"/>
            <a:ext cx="10908030" cy="41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02" y="102871"/>
            <a:ext cx="9685026" cy="557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97" y="357043"/>
            <a:ext cx="3425894" cy="1977549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Heart Disease Mortality by State- 2019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2" y="6165632"/>
            <a:ext cx="2902640" cy="408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653" y="5606649"/>
            <a:ext cx="4042497" cy="11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296545"/>
            <a:ext cx="7539990" cy="1325563"/>
          </a:xfrm>
        </p:spPr>
        <p:txBody>
          <a:bodyPr/>
          <a:lstStyle/>
          <a:p>
            <a:r>
              <a:rPr lang="en-US" dirty="0" smtClean="0"/>
              <a:t>Map of Kentucky Hospitals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35"/>
          <a:stretch/>
        </p:blipFill>
        <p:spPr>
          <a:xfrm>
            <a:off x="0" y="1303020"/>
            <a:ext cx="11855110" cy="51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" y="113665"/>
            <a:ext cx="10515600" cy="1325563"/>
          </a:xfrm>
        </p:spPr>
        <p:txBody>
          <a:bodyPr/>
          <a:lstStyle/>
          <a:p>
            <a:r>
              <a:rPr lang="en-US" dirty="0" smtClean="0"/>
              <a:t>Kentucky Map of Counties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325880"/>
            <a:ext cx="117500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55" y="1946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Objective: Update and continue to improve statewide CV systems of care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91348"/>
              </p:ext>
            </p:extLst>
          </p:nvPr>
        </p:nvGraphicFramePr>
        <p:xfrm>
          <a:off x="342254" y="1520207"/>
          <a:ext cx="11659245" cy="487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3">
                  <a:extLst>
                    <a:ext uri="{9D8B030D-6E8A-4147-A177-3AD203B41FA5}">
                      <a16:colId xmlns:a16="http://schemas.microsoft.com/office/drawing/2014/main" val="245441188"/>
                    </a:ext>
                  </a:extLst>
                </a:gridCol>
                <a:gridCol w="4917673">
                  <a:extLst>
                    <a:ext uri="{9D8B030D-6E8A-4147-A177-3AD203B41FA5}">
                      <a16:colId xmlns:a16="http://schemas.microsoft.com/office/drawing/2014/main" val="2193607615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635159497"/>
                    </a:ext>
                  </a:extLst>
                </a:gridCol>
                <a:gridCol w="2080259">
                  <a:extLst>
                    <a:ext uri="{9D8B030D-6E8A-4147-A177-3AD203B41FA5}">
                      <a16:colId xmlns:a16="http://schemas.microsoft.com/office/drawing/2014/main" val="305050231"/>
                    </a:ext>
                  </a:extLst>
                </a:gridCol>
              </a:tblGrid>
              <a:tr h="4954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Strategy 1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Action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Items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Progress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214"/>
                  </a:ext>
                </a:extLst>
              </a:tr>
              <a:tr h="12079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Identify and continue to improve current heart systems of care</a:t>
                      </a:r>
                      <a:endParaRPr lang="en-US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Identify</a:t>
                      </a:r>
                      <a:r>
                        <a:rPr lang="en-US" sz="2000" baseline="0" dirty="0" smtClean="0"/>
                        <a:t> and disseminate map of 24/7 STEMI receiving facilities capable of Primary PCI.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9297"/>
                  </a:ext>
                </a:extLst>
              </a:tr>
              <a:tr h="17506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Promote dissemination</a:t>
                      </a:r>
                      <a:r>
                        <a:rPr lang="en-US" sz="2000" baseline="0" dirty="0" smtClean="0"/>
                        <a:t> and utilization of current guideline-based statewide STEMI protocols for rapid transport from non-PCI capable to primary PCI facilities.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54366"/>
                  </a:ext>
                </a:extLst>
              </a:tr>
              <a:tr h="14203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Expand</a:t>
                      </a:r>
                      <a:r>
                        <a:rPr lang="en-US" sz="2000" baseline="0" dirty="0" smtClean="0"/>
                        <a:t> the use and adoption of national QA initiatives/registries, which address systems of care for acute CV care. 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9529"/>
          <a:stretch/>
        </p:blipFill>
        <p:spPr>
          <a:xfrm>
            <a:off x="1108556" y="2188683"/>
            <a:ext cx="10332874" cy="4562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849"/>
          <a:stretch/>
        </p:blipFill>
        <p:spPr>
          <a:xfrm>
            <a:off x="939210" y="377191"/>
            <a:ext cx="10201384" cy="1129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5986"/>
          <a:stretch/>
        </p:blipFill>
        <p:spPr>
          <a:xfrm>
            <a:off x="1222078" y="34290"/>
            <a:ext cx="10137122" cy="21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601874"/>
              </p:ext>
            </p:extLst>
          </p:nvPr>
        </p:nvGraphicFramePr>
        <p:xfrm>
          <a:off x="602884" y="595153"/>
          <a:ext cx="10843649" cy="574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43">
                  <a:extLst>
                    <a:ext uri="{9D8B030D-6E8A-4147-A177-3AD203B41FA5}">
                      <a16:colId xmlns:a16="http://schemas.microsoft.com/office/drawing/2014/main" val="245441188"/>
                    </a:ext>
                  </a:extLst>
                </a:gridCol>
                <a:gridCol w="3990813">
                  <a:extLst>
                    <a:ext uri="{9D8B030D-6E8A-4147-A177-3AD203B41FA5}">
                      <a16:colId xmlns:a16="http://schemas.microsoft.com/office/drawing/2014/main" val="2193607615"/>
                    </a:ext>
                  </a:extLst>
                </a:gridCol>
                <a:gridCol w="2750950">
                  <a:extLst>
                    <a:ext uri="{9D8B030D-6E8A-4147-A177-3AD203B41FA5}">
                      <a16:colId xmlns:a16="http://schemas.microsoft.com/office/drawing/2014/main" val="2635159497"/>
                    </a:ext>
                  </a:extLst>
                </a:gridCol>
                <a:gridCol w="1746143">
                  <a:extLst>
                    <a:ext uri="{9D8B030D-6E8A-4147-A177-3AD203B41FA5}">
                      <a16:colId xmlns:a16="http://schemas.microsoft.com/office/drawing/2014/main" val="305050231"/>
                    </a:ext>
                  </a:extLst>
                </a:gridCol>
              </a:tblGrid>
              <a:tr h="41276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Strategy 2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Action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Items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Progress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214"/>
                  </a:ext>
                </a:extLst>
              </a:tr>
              <a:tr h="1091851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Engage STEMI receiving hospitals to collaborate with STEMI referral hospitals to improve patient outcomes</a:t>
                      </a:r>
                      <a:endParaRPr lang="en-US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 to utilize evidence-based</a:t>
                      </a:r>
                      <a:r>
                        <a:rPr lang="en-US" sz="2000" baseline="0" dirty="0" smtClean="0"/>
                        <a:t> practices for education and development of transfer protocols.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9297"/>
                  </a:ext>
                </a:extLst>
              </a:tr>
              <a:tr h="7260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</a:t>
                      </a:r>
                      <a:r>
                        <a:rPr lang="en-US" sz="2000" baseline="0" dirty="0" smtClean="0"/>
                        <a:t> to support reperfusion therapy to remove barriers to non-PCI facilities.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54366"/>
                  </a:ext>
                </a:extLst>
              </a:tr>
              <a:tr h="6190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Provide continuous EMS education, training and feedback.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61908"/>
                  </a:ext>
                </a:extLst>
              </a:tr>
              <a:tr h="11832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 and disseminate</a:t>
                      </a:r>
                      <a:r>
                        <a:rPr lang="en-US" sz="2000" baseline="0" dirty="0" smtClean="0"/>
                        <a:t> a feedback tool for all receiving and referral hospitals to improve outcomes.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88757"/>
                  </a:ext>
                </a:extLst>
              </a:tr>
              <a:tr h="11832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Continue</a:t>
                      </a:r>
                      <a:r>
                        <a:rPr lang="en-US" sz="2000" baseline="0" dirty="0" smtClean="0"/>
                        <a:t> to promote collaboration between non-PCI capable and PCI-capable facilities using feedback to improve outcomes.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5483"/>
          <a:stretch/>
        </p:blipFill>
        <p:spPr>
          <a:xfrm>
            <a:off x="499805" y="507031"/>
            <a:ext cx="10735886" cy="51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275330"/>
              </p:ext>
            </p:extLst>
          </p:nvPr>
        </p:nvGraphicFramePr>
        <p:xfrm>
          <a:off x="573437" y="838282"/>
          <a:ext cx="10843649" cy="51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68">
                  <a:extLst>
                    <a:ext uri="{9D8B030D-6E8A-4147-A177-3AD203B41FA5}">
                      <a16:colId xmlns:a16="http://schemas.microsoft.com/office/drawing/2014/main" val="245441188"/>
                    </a:ext>
                  </a:extLst>
                </a:gridCol>
                <a:gridCol w="4949965">
                  <a:extLst>
                    <a:ext uri="{9D8B030D-6E8A-4147-A177-3AD203B41FA5}">
                      <a16:colId xmlns:a16="http://schemas.microsoft.com/office/drawing/2014/main" val="2193607615"/>
                    </a:ext>
                  </a:extLst>
                </a:gridCol>
                <a:gridCol w="2318741">
                  <a:extLst>
                    <a:ext uri="{9D8B030D-6E8A-4147-A177-3AD203B41FA5}">
                      <a16:colId xmlns:a16="http://schemas.microsoft.com/office/drawing/2014/main" val="2635159497"/>
                    </a:ext>
                  </a:extLst>
                </a:gridCol>
                <a:gridCol w="1451675">
                  <a:extLst>
                    <a:ext uri="{9D8B030D-6E8A-4147-A177-3AD203B41FA5}">
                      <a16:colId xmlns:a16="http://schemas.microsoft.com/office/drawing/2014/main" val="305050231"/>
                    </a:ext>
                  </a:extLst>
                </a:gridCol>
              </a:tblGrid>
              <a:tr h="4328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Strategy 3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Action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Items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Progress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214"/>
                  </a:ext>
                </a:extLst>
              </a:tr>
              <a:tr h="203865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Continue collaboration among healthcare systems and public health in the state to standardize messaging</a:t>
                      </a:r>
                      <a:endParaRPr lang="en-US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Implement actions items from Goal A, </a:t>
                      </a:r>
                      <a:r>
                        <a:rPr lang="en-US" sz="2000" baseline="0" dirty="0" err="1" smtClean="0"/>
                        <a:t>Obj</a:t>
                      </a:r>
                      <a:r>
                        <a:rPr lang="en-US" sz="2000" baseline="0" dirty="0" smtClean="0"/>
                        <a:t>  A1:  Reinforce key heart disease and stroke prevention messaging by promoting and reinforce healthy behaviors and practice messaging (A1C, ETOH, BP, BP Meds, Chol, HOCPR, Overreact2Stroke, Physical Activity, </a:t>
                      </a:r>
                      <a:r>
                        <a:rPr lang="en-US" sz="2000" b="1" baseline="0" dirty="0" smtClean="0"/>
                        <a:t>S/S Heart Attack</a:t>
                      </a:r>
                      <a:r>
                        <a:rPr lang="en-US" sz="2000" baseline="0" dirty="0" smtClean="0"/>
                        <a:t>, S/S Stroke, Smoking, Sodium, Weight and Diet).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9297"/>
                  </a:ext>
                </a:extLst>
              </a:tr>
              <a:tr h="7870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</a:t>
                      </a:r>
                      <a:r>
                        <a:rPr lang="en-US" sz="2000" baseline="0" dirty="0" smtClean="0"/>
                        <a:t> to provide community education regarding Hands-Only CPR.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54366"/>
                  </a:ext>
                </a:extLst>
              </a:tr>
              <a:tr h="13438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</a:t>
                      </a:r>
                      <a:r>
                        <a:rPr lang="en-US" sz="2000" baseline="0" dirty="0" smtClean="0"/>
                        <a:t> to provide community education regarding use of AEDs.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80" r="9440" b="80428"/>
          <a:stretch/>
        </p:blipFill>
        <p:spPr>
          <a:xfrm>
            <a:off x="188669" y="1857675"/>
            <a:ext cx="6217920" cy="251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16" t="24402" r="416" b="-12251"/>
          <a:stretch/>
        </p:blipFill>
        <p:spPr>
          <a:xfrm>
            <a:off x="6300787" y="158505"/>
            <a:ext cx="5495925" cy="76228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2158" y="306787"/>
            <a:ext cx="5240184" cy="826474"/>
            <a:chOff x="192158" y="306787"/>
            <a:chExt cx="5240184" cy="826474"/>
          </a:xfrm>
        </p:grpSpPr>
        <p:pic>
          <p:nvPicPr>
            <p:cNvPr id="6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" y="502285"/>
            <a:ext cx="3546157" cy="1325563"/>
          </a:xfrm>
        </p:spPr>
        <p:txBody>
          <a:bodyPr/>
          <a:lstStyle/>
          <a:p>
            <a:r>
              <a:rPr lang="en-US" dirty="0" smtClean="0"/>
              <a:t>Standardized Messaging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400"/>
          <a:stretch/>
        </p:blipFill>
        <p:spPr>
          <a:xfrm>
            <a:off x="4452937" y="1391920"/>
            <a:ext cx="7434263" cy="1588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" y="281792"/>
            <a:ext cx="4578028" cy="62974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95628" y="281792"/>
            <a:ext cx="5240184" cy="826474"/>
            <a:chOff x="192158" y="306787"/>
            <a:chExt cx="5240184" cy="826474"/>
          </a:xfrm>
        </p:grpSpPr>
        <p:pic>
          <p:nvPicPr>
            <p:cNvPr id="7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2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5986"/>
          <a:stretch/>
        </p:blipFill>
        <p:spPr>
          <a:xfrm>
            <a:off x="747458" y="102025"/>
            <a:ext cx="10225342" cy="217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4698"/>
          <a:stretch/>
        </p:blipFill>
        <p:spPr>
          <a:xfrm>
            <a:off x="747458" y="2263738"/>
            <a:ext cx="10225342" cy="40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13" y="135005"/>
            <a:ext cx="10515600" cy="1325563"/>
          </a:xfrm>
        </p:spPr>
        <p:txBody>
          <a:bodyPr/>
          <a:lstStyle/>
          <a:p>
            <a:r>
              <a:rPr lang="en-US" dirty="0" smtClean="0"/>
              <a:t>KY AMI Deaths:  2016-2018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531"/>
          <a:stretch/>
        </p:blipFill>
        <p:spPr>
          <a:xfrm>
            <a:off x="9295698" y="5768009"/>
            <a:ext cx="2647950" cy="1089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2" y="1314795"/>
            <a:ext cx="9833114" cy="458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348" y="1690902"/>
            <a:ext cx="16383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1444" y="652303"/>
          <a:ext cx="10843649" cy="496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43">
                  <a:extLst>
                    <a:ext uri="{9D8B030D-6E8A-4147-A177-3AD203B41FA5}">
                      <a16:colId xmlns:a16="http://schemas.microsoft.com/office/drawing/2014/main" val="245441188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193607615"/>
                    </a:ext>
                  </a:extLst>
                </a:gridCol>
                <a:gridCol w="2169764">
                  <a:extLst>
                    <a:ext uri="{9D8B030D-6E8A-4147-A177-3AD203B41FA5}">
                      <a16:colId xmlns:a16="http://schemas.microsoft.com/office/drawing/2014/main" val="2635159497"/>
                    </a:ext>
                  </a:extLst>
                </a:gridCol>
                <a:gridCol w="1746143">
                  <a:extLst>
                    <a:ext uri="{9D8B030D-6E8A-4147-A177-3AD203B41FA5}">
                      <a16:colId xmlns:a16="http://schemas.microsoft.com/office/drawing/2014/main" val="305050231"/>
                    </a:ext>
                  </a:extLst>
                </a:gridCol>
              </a:tblGrid>
              <a:tr h="41276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Strategy 4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Action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Items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Progress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Plan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214"/>
                  </a:ext>
                </a:extLst>
              </a:tr>
              <a:tr h="123364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Continue to engage KBEMS in heart systems of care</a:t>
                      </a:r>
                      <a:endParaRPr lang="en-US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 collaboration with KBEMS subcommittee, Cardiac</a:t>
                      </a:r>
                      <a:r>
                        <a:rPr lang="en-US" sz="2000" baseline="0" dirty="0" smtClean="0"/>
                        <a:t> and Stroke Care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9297"/>
                  </a:ext>
                </a:extLst>
              </a:tr>
              <a:tr h="16988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Identify and support the ability to obtain pre-hospital 12-lead EKGs; collaborate with EMS agencies to obtain grants for 12-lead capabilities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54366"/>
                  </a:ext>
                </a:extLst>
              </a:tr>
              <a:tr h="15714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Disseminate and provide access to current evidence-based EMD protocols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702"/>
          <a:stretch/>
        </p:blipFill>
        <p:spPr>
          <a:xfrm>
            <a:off x="2929950" y="1648184"/>
            <a:ext cx="6339780" cy="5015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260" y="148590"/>
            <a:ext cx="9767365" cy="13738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Kentucky Heart Disease Task Force and Stroke Prevention Website </a:t>
            </a: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Under Construction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b="36983"/>
          <a:stretch/>
        </p:blipFill>
        <p:spPr>
          <a:xfrm>
            <a:off x="796290" y="1747194"/>
            <a:ext cx="10119360" cy="39814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38228" y="501097"/>
            <a:ext cx="5240184" cy="826474"/>
            <a:chOff x="192158" y="306787"/>
            <a:chExt cx="5240184" cy="826474"/>
          </a:xfrm>
        </p:grpSpPr>
        <p:pic>
          <p:nvPicPr>
            <p:cNvPr id="6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3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538119"/>
            <a:ext cx="4705937" cy="58362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9802414">
            <a:off x="192157" y="1699003"/>
            <a:ext cx="5240184" cy="826474"/>
            <a:chOff x="192158" y="306787"/>
            <a:chExt cx="5240184" cy="826474"/>
          </a:xfrm>
        </p:grpSpPr>
        <p:pic>
          <p:nvPicPr>
            <p:cNvPr id="6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6" y="0"/>
            <a:ext cx="5577343" cy="66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216" y="2514600"/>
            <a:ext cx="3758704" cy="36118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30018" y="432517"/>
            <a:ext cx="5240184" cy="826474"/>
            <a:chOff x="192158" y="306787"/>
            <a:chExt cx="5240184" cy="826474"/>
          </a:xfrm>
        </p:grpSpPr>
        <p:pic>
          <p:nvPicPr>
            <p:cNvPr id="8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57" y="1940977"/>
            <a:ext cx="5818823" cy="4391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10" y="426502"/>
            <a:ext cx="6886575" cy="15144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9633344">
            <a:off x="-26574" y="2958546"/>
            <a:ext cx="5240184" cy="826474"/>
            <a:chOff x="192158" y="306787"/>
            <a:chExt cx="5240184" cy="826474"/>
          </a:xfrm>
        </p:grpSpPr>
        <p:pic>
          <p:nvPicPr>
            <p:cNvPr id="8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62915" y="413381"/>
              <a:ext cx="4269427" cy="646331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4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03" y="319405"/>
            <a:ext cx="7475704" cy="64408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9267714">
            <a:off x="-90668" y="1931585"/>
            <a:ext cx="4613816" cy="826474"/>
            <a:chOff x="192158" y="306787"/>
            <a:chExt cx="5240184" cy="826474"/>
          </a:xfrm>
        </p:grpSpPr>
        <p:pic>
          <p:nvPicPr>
            <p:cNvPr id="6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2915" y="444159"/>
              <a:ext cx="4269427" cy="584775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8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2" y="800613"/>
            <a:ext cx="6642536" cy="5760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80" y="354331"/>
            <a:ext cx="4790862" cy="63646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0" y="145589"/>
            <a:ext cx="4503420" cy="826474"/>
            <a:chOff x="192158" y="306787"/>
            <a:chExt cx="5240184" cy="826474"/>
          </a:xfrm>
        </p:grpSpPr>
        <p:pic>
          <p:nvPicPr>
            <p:cNvPr id="7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62915" y="413381"/>
              <a:ext cx="4269427" cy="523220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7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80" r="9440" b="80428"/>
          <a:stretch/>
        </p:blipFill>
        <p:spPr>
          <a:xfrm>
            <a:off x="171450" y="596653"/>
            <a:ext cx="6217920" cy="2512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16" t="24402" r="416" b="-12251"/>
          <a:stretch/>
        </p:blipFill>
        <p:spPr>
          <a:xfrm>
            <a:off x="6300787" y="158505"/>
            <a:ext cx="5495925" cy="76228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1540" y="4443269"/>
            <a:ext cx="4503420" cy="826474"/>
            <a:chOff x="192158" y="306787"/>
            <a:chExt cx="5240184" cy="826474"/>
          </a:xfrm>
        </p:grpSpPr>
        <p:pic>
          <p:nvPicPr>
            <p:cNvPr id="7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62915" y="413381"/>
              <a:ext cx="4269427" cy="523220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3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" y="502285"/>
            <a:ext cx="3546157" cy="1325563"/>
          </a:xfrm>
        </p:spPr>
        <p:txBody>
          <a:bodyPr/>
          <a:lstStyle/>
          <a:p>
            <a:r>
              <a:rPr lang="en-US" dirty="0" smtClean="0"/>
              <a:t>Standardized Messaging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4400"/>
          <a:stretch/>
        </p:blipFill>
        <p:spPr>
          <a:xfrm>
            <a:off x="4521517" y="946150"/>
            <a:ext cx="7434263" cy="1588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" y="281792"/>
            <a:ext cx="4578028" cy="62974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23560" y="4248959"/>
            <a:ext cx="4503420" cy="826474"/>
            <a:chOff x="192158" y="306787"/>
            <a:chExt cx="5240184" cy="826474"/>
          </a:xfrm>
        </p:grpSpPr>
        <p:pic>
          <p:nvPicPr>
            <p:cNvPr id="7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62915" y="413381"/>
              <a:ext cx="4269427" cy="523220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2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561" b="43468"/>
          <a:stretch/>
        </p:blipFill>
        <p:spPr>
          <a:xfrm>
            <a:off x="589061" y="285115"/>
            <a:ext cx="9123126" cy="5642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154" y="6312488"/>
            <a:ext cx="756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https://chfs.ky.gov/agencies/dph/dpqi/cdpb/Pages/heartdiseasestroke.aspx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29" y="447932"/>
            <a:ext cx="8153400" cy="62364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9179598">
            <a:off x="-267922" y="1574338"/>
            <a:ext cx="4503420" cy="826474"/>
            <a:chOff x="192158" y="306787"/>
            <a:chExt cx="5240184" cy="826474"/>
          </a:xfrm>
        </p:grpSpPr>
        <p:pic>
          <p:nvPicPr>
            <p:cNvPr id="6" name="Content Placeholder 3" descr="Website – Under Construction – Charlotte Hoathe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58" y="306787"/>
              <a:ext cx="1065142" cy="826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2915" y="413381"/>
              <a:ext cx="4269427" cy="523220"/>
            </a:xfrm>
            <a:prstGeom prst="rect">
              <a:avLst/>
            </a:prstGeom>
            <a:solidFill>
              <a:srgbClr val="FFE10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NEW WEBSITE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36" y="1200149"/>
            <a:ext cx="9830328" cy="5291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634609">
            <a:off x="-20260" y="938541"/>
            <a:ext cx="350256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Task Talks New in 2021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Content Placeholder 3" descr="Building an Online Business - Action Steps - Nancy N. Wilso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57326"/>
            <a:ext cx="4267200" cy="3487936"/>
          </a:xfrm>
        </p:spPr>
      </p:pic>
    </p:spTree>
    <p:extLst>
      <p:ext uri="{BB962C8B-B14F-4D97-AF65-F5344CB8AC3E}">
        <p14:creationId xmlns:p14="http://schemas.microsoft.com/office/powerpoint/2010/main" val="7454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One Community Agreement Component of the Applica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" y="1817371"/>
            <a:ext cx="11376492" cy="42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091055"/>
            <a:ext cx="6316980" cy="1325563"/>
          </a:xfrm>
        </p:spPr>
        <p:txBody>
          <a:bodyPr/>
          <a:lstStyle/>
          <a:p>
            <a:r>
              <a:rPr lang="en-US" b="1" dirty="0" smtClean="0"/>
              <a:t>Data Slides –Extra/Optional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2603"/>
            <a:ext cx="10515600" cy="1325563"/>
          </a:xfrm>
        </p:spPr>
        <p:txBody>
          <a:bodyPr/>
          <a:lstStyle/>
          <a:p>
            <a:r>
              <a:rPr lang="en-US" dirty="0" smtClean="0"/>
              <a:t>The Journey to Thrive for Counties Among the Least Healthy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3" t="44197" r="1695"/>
          <a:stretch/>
        </p:blipFill>
        <p:spPr>
          <a:xfrm>
            <a:off x="496954" y="3219935"/>
            <a:ext cx="11198087" cy="2760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34" b="70669"/>
          <a:stretch/>
        </p:blipFill>
        <p:spPr>
          <a:xfrm>
            <a:off x="328071" y="1961321"/>
            <a:ext cx="11535854" cy="875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0708" r="72330" b="581"/>
          <a:stretch/>
        </p:blipFill>
        <p:spPr>
          <a:xfrm>
            <a:off x="328071" y="5841147"/>
            <a:ext cx="2656640" cy="10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146344"/>
            <a:ext cx="11284527" cy="1325563"/>
          </a:xfrm>
        </p:spPr>
        <p:txBody>
          <a:bodyPr/>
          <a:lstStyle/>
          <a:p>
            <a:r>
              <a:rPr lang="en-US" dirty="0" smtClean="0"/>
              <a:t>Least Healthy for Outcome Measures 2010-2020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57" r="4397"/>
          <a:stretch/>
        </p:blipFill>
        <p:spPr>
          <a:xfrm>
            <a:off x="142009" y="1408735"/>
            <a:ext cx="5926282" cy="500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39" t="1619" b="3115"/>
          <a:stretch/>
        </p:blipFill>
        <p:spPr>
          <a:xfrm>
            <a:off x="6208914" y="1596326"/>
            <a:ext cx="5983086" cy="481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0708" r="72330" b="581"/>
          <a:stretch/>
        </p:blipFill>
        <p:spPr>
          <a:xfrm>
            <a:off x="142009" y="6005802"/>
            <a:ext cx="2114292" cy="8092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55857" y="5343020"/>
            <a:ext cx="241967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2010 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32628" y="5489503"/>
            <a:ext cx="230908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</a:rPr>
              <a:t>2020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161" t="41571" r="20740" b="47397"/>
          <a:stretch/>
        </p:blipFill>
        <p:spPr>
          <a:xfrm>
            <a:off x="108642" y="3101392"/>
            <a:ext cx="6246191" cy="2858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087" t="39782" r="19626" b="47763"/>
          <a:stretch/>
        </p:blipFill>
        <p:spPr>
          <a:xfrm>
            <a:off x="6482836" y="3022299"/>
            <a:ext cx="5458683" cy="30162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8921" y="1948488"/>
            <a:ext cx="2309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</a:rPr>
              <a:t>2020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78" y="1948489"/>
            <a:ext cx="2419670" cy="132556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2010 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855" y="112612"/>
            <a:ext cx="10099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KENTUCKY Counties Among the Least Healthy for Outcome Measures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90708" r="72330" b="581"/>
          <a:stretch/>
        </p:blipFill>
        <p:spPr>
          <a:xfrm>
            <a:off x="266097" y="6141100"/>
            <a:ext cx="1872981" cy="7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772" b="36580"/>
          <a:stretch/>
        </p:blipFill>
        <p:spPr>
          <a:xfrm>
            <a:off x="159116" y="838910"/>
            <a:ext cx="11622068" cy="503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1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2021 Health Outcomes- Kentucky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0708" r="72330" b="581"/>
          <a:stretch/>
        </p:blipFill>
        <p:spPr>
          <a:xfrm>
            <a:off x="-7196" y="5876228"/>
            <a:ext cx="2538361" cy="971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583" b="15196"/>
          <a:stretch/>
        </p:blipFill>
        <p:spPr>
          <a:xfrm>
            <a:off x="2955324" y="5664745"/>
            <a:ext cx="9236676" cy="6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98" t="26101" b="36288"/>
          <a:stretch/>
        </p:blipFill>
        <p:spPr>
          <a:xfrm>
            <a:off x="596348" y="662781"/>
            <a:ext cx="11330610" cy="5288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0708" r="72330" b="581"/>
          <a:stretch/>
        </p:blipFill>
        <p:spPr>
          <a:xfrm>
            <a:off x="258900" y="5951513"/>
            <a:ext cx="2305027" cy="8822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91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2021 Health Factors- Kentucky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742" t="78172" r="7539" b="14273"/>
          <a:stretch/>
        </p:blipFill>
        <p:spPr>
          <a:xfrm>
            <a:off x="3169694" y="5773084"/>
            <a:ext cx="7779026" cy="8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561" b="71250"/>
          <a:stretch/>
        </p:blipFill>
        <p:spPr>
          <a:xfrm>
            <a:off x="805735" y="195986"/>
            <a:ext cx="5290265" cy="1663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7124" r="35561" b="3112"/>
          <a:stretch/>
        </p:blipFill>
        <p:spPr>
          <a:xfrm>
            <a:off x="541020" y="2171304"/>
            <a:ext cx="9380220" cy="4080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154" y="6312488"/>
            <a:ext cx="756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https://chfs.ky.gov/agencies/dph/dpqi/cdpb/Pages/heartdiseasestroke.aspx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Counties with Hospitals:  2016-2018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1450455"/>
            <a:ext cx="9342120" cy="458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280" y="4319587"/>
            <a:ext cx="1295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48650" cy="1325563"/>
          </a:xfrm>
        </p:spPr>
        <p:txBody>
          <a:bodyPr/>
          <a:lstStyle/>
          <a:p>
            <a:r>
              <a:rPr lang="en-US" dirty="0" smtClean="0"/>
              <a:t>Urban-Rural Status</a:t>
            </a:r>
            <a:r>
              <a:rPr lang="en-US" dirty="0"/>
              <a:t>(2016-2018)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18" t="8792"/>
          <a:stretch/>
        </p:blipFill>
        <p:spPr>
          <a:xfrm>
            <a:off x="720089" y="2080260"/>
            <a:ext cx="8618221" cy="4041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47"/>
          <a:stretch/>
        </p:blipFill>
        <p:spPr>
          <a:xfrm>
            <a:off x="9544050" y="1690688"/>
            <a:ext cx="2012632" cy="1819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9792" y="3244334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(2016-2018)</a:t>
            </a:r>
          </a:p>
        </p:txBody>
      </p:sp>
    </p:spTree>
    <p:extLst>
      <p:ext uri="{BB962C8B-B14F-4D97-AF65-F5344CB8AC3E}">
        <p14:creationId xmlns:p14="http://schemas.microsoft.com/office/powerpoint/2010/main" val="3018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Cholesterol </a:t>
            </a:r>
            <a:r>
              <a:rPr lang="en-US" sz="4000" dirty="0" err="1" smtClean="0"/>
              <a:t>Nonadherence</a:t>
            </a:r>
            <a:r>
              <a:rPr lang="en-US" sz="4000" dirty="0" smtClean="0"/>
              <a:t> By County (2016-2018)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790252"/>
            <a:ext cx="9296400" cy="437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178" y="4059264"/>
            <a:ext cx="2028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Med </a:t>
            </a:r>
            <a:r>
              <a:rPr lang="en-US" dirty="0" err="1" smtClean="0"/>
              <a:t>Nonadherence</a:t>
            </a:r>
            <a:r>
              <a:rPr lang="en-US" dirty="0" smtClean="0"/>
              <a:t>(%)-(</a:t>
            </a:r>
            <a:r>
              <a:rPr lang="en-US" dirty="0"/>
              <a:t>2016-2018)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1514307"/>
            <a:ext cx="9525002" cy="4652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27" y="1607336"/>
            <a:ext cx="17621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127" y="5001312"/>
            <a:ext cx="1924579" cy="11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6" y="1228229"/>
            <a:ext cx="3048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Ten Causes of Death in US: 2018 and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33" y="345205"/>
            <a:ext cx="8348874" cy="6269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766" y="6087941"/>
            <a:ext cx="2804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https://www.cdc.gov/nchs/products/databriefs/db395.htm#section_4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71462"/>
            <a:ext cx="69342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3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14" y="543916"/>
            <a:ext cx="7524129" cy="58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1154" y="6312488"/>
            <a:ext cx="756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https://chfs.ky.gov/agencies/dph/dpqi/cdpb/Pages/heartdiseasestroke.aspx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33079" b="1533"/>
          <a:stretch/>
        </p:blipFill>
        <p:spPr>
          <a:xfrm>
            <a:off x="838201" y="187821"/>
            <a:ext cx="5494020" cy="569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31" y="4066692"/>
            <a:ext cx="4457699" cy="16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567" y="3206183"/>
            <a:ext cx="3719812" cy="14236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Bonita A. Bobo, RN, HHS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/>
              <a:t>Program Manager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/>
              <a:t>502-564-7996, Ext. 4436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 smtClean="0">
                <a:hlinkClick r:id="rId3"/>
              </a:rPr>
              <a:t>bonitaa.bobo@ky.gov</a:t>
            </a:r>
            <a:r>
              <a:rPr lang="en-US" sz="2000" dirty="0" smtClean="0"/>
              <a:t> 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39451" y="1023781"/>
            <a:ext cx="10035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Kentucky Heart Disease and Stroke Prevention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106" y="3206183"/>
            <a:ext cx="3373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Lonna Boisseau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Force Coordinator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502-564-7996, Ext. 4445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lonna.boisseau@ky.gov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7163" y="3155676"/>
            <a:ext cx="37405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David Davis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 Coordinator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502-564-7996, Ext. 4400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david.davis2@ky.gov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613" y="4797415"/>
            <a:ext cx="37501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Christen</a:t>
            </a:r>
            <a:r>
              <a:rPr lang="en-US" b="1" dirty="0" smtClean="0"/>
              <a:t> </a:t>
            </a:r>
            <a:r>
              <a:rPr lang="en-US" b="1" dirty="0"/>
              <a:t>Walker</a:t>
            </a:r>
          </a:p>
          <a:p>
            <a:r>
              <a:rPr lang="en-US" dirty="0"/>
              <a:t>Health Program Administrator</a:t>
            </a:r>
          </a:p>
          <a:p>
            <a:r>
              <a:rPr lang="en-US" dirty="0"/>
              <a:t>502-564-7996, Ext. 4445</a:t>
            </a:r>
          </a:p>
          <a:p>
            <a:r>
              <a:rPr lang="en-US" u="sng" dirty="0">
                <a:hlinkClick r:id="rId6"/>
              </a:rPr>
              <a:t>christen.walker@ky.gov</a:t>
            </a:r>
            <a:endParaRPr lang="en-US" dirty="0"/>
          </a:p>
          <a:p>
            <a:r>
              <a:rPr lang="en-US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7077" y="4806621"/>
            <a:ext cx="3634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Sheryl Meador</a:t>
            </a:r>
          </a:p>
          <a:p>
            <a:r>
              <a:rPr lang="en-US" sz="2000" dirty="0"/>
              <a:t>Administrative Assistant</a:t>
            </a:r>
          </a:p>
          <a:p>
            <a:r>
              <a:rPr lang="en-US" sz="2000" dirty="0"/>
              <a:t>502-564-7996, Ext. 4439</a:t>
            </a:r>
          </a:p>
          <a:p>
            <a:r>
              <a:rPr lang="en-US" sz="2000" u="sng" dirty="0">
                <a:hlinkClick r:id="rId7"/>
              </a:rPr>
              <a:t>sheryl.meador@ky.gov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3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3536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KY </a:t>
            </a:r>
            <a:r>
              <a:rPr lang="en-US" sz="4800" b="1" dirty="0"/>
              <a:t>Heart Disease and Stroke Prevention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Our Mission</a:t>
            </a:r>
          </a:p>
          <a:p>
            <a:pPr lvl="1"/>
            <a:r>
              <a:rPr lang="en-US" dirty="0" smtClean="0"/>
              <a:t>Improved cardiovascular and cerebrovascular health for all Kentuckians</a:t>
            </a:r>
          </a:p>
          <a:p>
            <a:r>
              <a:rPr lang="en-US" sz="3600" dirty="0" smtClean="0"/>
              <a:t>Our Goals</a:t>
            </a:r>
          </a:p>
          <a:p>
            <a:pPr lvl="1"/>
            <a:r>
              <a:rPr lang="en-US" dirty="0" smtClean="0"/>
              <a:t>Utilization of evidenced-based strategies</a:t>
            </a:r>
          </a:p>
          <a:p>
            <a:pPr lvl="1"/>
            <a:r>
              <a:rPr lang="en-US" dirty="0" smtClean="0"/>
              <a:t>Utilization of evidenced-based integrated cerebrovascular and cardiovascular health delivery systems</a:t>
            </a:r>
          </a:p>
          <a:p>
            <a:pPr lvl="1"/>
            <a:r>
              <a:rPr lang="en-US" dirty="0" smtClean="0"/>
              <a:t>Secure policy, systems and environmental changes to improve the </a:t>
            </a:r>
            <a:r>
              <a:rPr lang="en-US" dirty="0"/>
              <a:t>cerebrovascular and cardiovascular </a:t>
            </a:r>
            <a:r>
              <a:rPr lang="en-US" dirty="0" smtClean="0"/>
              <a:t>health of Kentuckians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1093</Words>
  <Application>Microsoft Office PowerPoint</Application>
  <PresentationFormat>Widescreen</PresentationFormat>
  <Paragraphs>175</Paragraphs>
  <Slides>66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Kentucky Heart Disease and Stroke Prevention Task Force  Heart Systems of Care Breakout Session May 26, 2021 </vt:lpstr>
      <vt:lpstr>Risk Factors:  KY and US</vt:lpstr>
      <vt:lpstr>Heart Disease Mortality by State- 2019</vt:lpstr>
      <vt:lpstr>KY AMI Deaths:  2016-2018</vt:lpstr>
      <vt:lpstr>PowerPoint Presentation</vt:lpstr>
      <vt:lpstr>PowerPoint Presentation</vt:lpstr>
      <vt:lpstr>PowerPoint Presentation</vt:lpstr>
      <vt:lpstr>PowerPoint Presentation</vt:lpstr>
      <vt:lpstr>KY Heart Disease and Stroke Prevention Task Force</vt:lpstr>
      <vt:lpstr>Mission Improved cardiovascular and cerebrovascular health for all Kentuckians  </vt:lpstr>
      <vt:lpstr>KHDSP Task Force Structure</vt:lpstr>
      <vt:lpstr>Heart Systems of Care</vt:lpstr>
      <vt:lpstr>PowerPoint Presentation</vt:lpstr>
      <vt:lpstr>PowerPoint Presentation</vt:lpstr>
      <vt:lpstr>PowerPoint Presentation</vt:lpstr>
      <vt:lpstr>Kentucky Heart Disease and Stroke Prevention Task Force  Strategic Map and Plan: 2020-2023</vt:lpstr>
      <vt:lpstr>PowerPoint Presentation</vt:lpstr>
      <vt:lpstr>PowerPoint Presentation</vt:lpstr>
      <vt:lpstr>PowerPoint Presentation</vt:lpstr>
      <vt:lpstr>Objective:  Update and Continue to Improve CV Systems of Care</vt:lpstr>
      <vt:lpstr>PowerPoint Presentation</vt:lpstr>
      <vt:lpstr>PowerPoint Presentation</vt:lpstr>
      <vt:lpstr>STEMI Accelerator-2 Regions</vt:lpstr>
      <vt:lpstr>STEMI Accelerator 2</vt:lpstr>
      <vt:lpstr>STEMI Accelerator II Results:  FMC to Cath Lab Activation Time</vt:lpstr>
      <vt:lpstr>PowerPoint Presentation</vt:lpstr>
      <vt:lpstr>PowerPoint Presentation</vt:lpstr>
      <vt:lpstr>PowerPoint Presentation</vt:lpstr>
      <vt:lpstr>PowerPoint Presentation</vt:lpstr>
      <vt:lpstr>Map of Kentucky Hospitals</vt:lpstr>
      <vt:lpstr>Kentucky Map of Counties</vt:lpstr>
      <vt:lpstr>Objective: Update and continue to improve statewide CV systems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Standardized Messaging</vt:lpstr>
      <vt:lpstr>PowerPoint Presentation</vt:lpstr>
      <vt:lpstr>PowerPoint Presentation</vt:lpstr>
      <vt:lpstr>Kentucky Heart Disease Task Force and Stroke Prevention Website Under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Standardized Messaging</vt:lpstr>
      <vt:lpstr>PowerPoint Presentation</vt:lpstr>
      <vt:lpstr>PowerPoint Presentation</vt:lpstr>
      <vt:lpstr>Next Steps</vt:lpstr>
      <vt:lpstr>PowerPoint Presentation</vt:lpstr>
      <vt:lpstr>Data Slides –Extra/Optional</vt:lpstr>
      <vt:lpstr>The Journey to Thrive for Counties Among the Least Healthy</vt:lpstr>
      <vt:lpstr>Least Healthy for Outcome Measures 2010-2020</vt:lpstr>
      <vt:lpstr>2010 </vt:lpstr>
      <vt:lpstr>2021 Health Outcomes- Kentucky</vt:lpstr>
      <vt:lpstr>PowerPoint Presentation</vt:lpstr>
      <vt:lpstr>Counties with Hospitals:  2016-2018 </vt:lpstr>
      <vt:lpstr>Urban-Rural Status(2016-2018)</vt:lpstr>
      <vt:lpstr>Cholesterol Nonadherence By County (2016-2018)</vt:lpstr>
      <vt:lpstr>BP Med Nonadherence(%)-(2016-2018)</vt:lpstr>
      <vt:lpstr>Top Ten Causes of Death in US: 2018 and 2019</vt:lpstr>
      <vt:lpstr>PowerPoint Presentation</vt:lpstr>
      <vt:lpstr>PowerPoint Presentation</vt:lpstr>
    </vt:vector>
  </TitlesOfParts>
  <Company>Baptist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Heart Disease and Stroke Prevention Task Force</dc:title>
  <dc:creator>Switzer, Megan (CBH)</dc:creator>
  <cp:lastModifiedBy>Switzer, Megan (CBH)</cp:lastModifiedBy>
  <cp:revision>98</cp:revision>
  <cp:lastPrinted>2021-05-24T15:54:49Z</cp:lastPrinted>
  <dcterms:created xsi:type="dcterms:W3CDTF">2019-11-25T22:48:21Z</dcterms:created>
  <dcterms:modified xsi:type="dcterms:W3CDTF">2021-05-25T15:46:28Z</dcterms:modified>
</cp:coreProperties>
</file>